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8" r:id="rId6"/>
    <p:sldId id="262" r:id="rId7"/>
    <p:sldId id="263" r:id="rId8"/>
    <p:sldId id="264" r:id="rId9"/>
    <p:sldId id="265" r:id="rId10"/>
    <p:sldId id="25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8B7A"/>
    <a:srgbClr val="0961AA"/>
    <a:srgbClr val="048271"/>
    <a:srgbClr val="D9D9D9"/>
    <a:srgbClr val="70A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95014A-4E24-1156-F700-FBB49134315E}"/>
              </a:ext>
            </a:extLst>
          </p:cNvPr>
          <p:cNvSpPr/>
          <p:nvPr userDrawn="1"/>
        </p:nvSpPr>
        <p:spPr>
          <a:xfrm>
            <a:off x="0" y="-19050"/>
            <a:ext cx="12192000" cy="1123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                                                                      </a:t>
            </a:r>
            <a:r>
              <a:rPr lang="de-DE" sz="24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The 6</a:t>
            </a:r>
            <a:r>
              <a:rPr lang="de-DE" sz="2400" b="1" baseline="30000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 </a:t>
            </a:r>
            <a:r>
              <a:rPr lang="de-DE" sz="24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AfriGEO Symposium</a:t>
            </a:r>
          </a:p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800" b="1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                                                                                                                       31</a:t>
            </a:r>
            <a:r>
              <a:rPr lang="de-DE" sz="1800" b="1" baseline="30000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st</a:t>
            </a:r>
            <a:r>
              <a:rPr lang="de-DE" sz="1800" b="1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October – 5</a:t>
            </a:r>
            <a:r>
              <a:rPr lang="de-DE" sz="1800" b="1" baseline="30000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th</a:t>
            </a:r>
            <a:r>
              <a:rPr lang="de-DE" sz="1800" b="1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November,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58CB76-4039-F92C-0FD3-FB1AFC86C9D0}"/>
              </a:ext>
            </a:extLst>
          </p:cNvPr>
          <p:cNvSpPr txBox="1"/>
          <p:nvPr userDrawn="1"/>
        </p:nvSpPr>
        <p:spPr>
          <a:xfrm>
            <a:off x="0" y="637130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0" dirty="0">
                <a:solidFill>
                  <a:srgbClr val="0F8B7A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Harnessing EO towards Resilient &amp; Sustainable systems, communities &amp; resources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5B535C-2032-CA02-00A1-625E85447C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46" y="-126625"/>
            <a:ext cx="3531762" cy="123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5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95014A-4E24-1156-F700-FBB49134315E}"/>
              </a:ext>
            </a:extLst>
          </p:cNvPr>
          <p:cNvSpPr/>
          <p:nvPr userDrawn="1"/>
        </p:nvSpPr>
        <p:spPr>
          <a:xfrm>
            <a:off x="0" y="-19050"/>
            <a:ext cx="12192000" cy="1123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9">
            <a:extLst>
              <a:ext uri="{FF2B5EF4-FFF2-40B4-BE49-F238E27FC236}">
                <a16:creationId xmlns:a16="http://schemas.microsoft.com/office/drawing/2014/main" id="{263C7CFA-4A9A-FE2E-828D-E93915007A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46018" y="6086209"/>
            <a:ext cx="2597126" cy="6107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The 6</a:t>
            </a:r>
            <a:r>
              <a:rPr lang="en-GB" sz="1200" b="1" baseline="30000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</a:t>
            </a:r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 </a:t>
            </a:r>
            <a:r>
              <a:rPr lang="en-GB" sz="1200" b="1" dirty="0" err="1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AfriGEO</a:t>
            </a:r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 Symposium </a:t>
            </a:r>
          </a:p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b="1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31</a:t>
            </a:r>
            <a:r>
              <a:rPr lang="de-DE" sz="1200" b="1" baseline="30000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st</a:t>
            </a:r>
            <a:r>
              <a:rPr lang="de-DE" sz="1200" b="1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Oct – 5</a:t>
            </a:r>
            <a:r>
              <a:rPr lang="de-DE" sz="1200" b="1" baseline="30000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th</a:t>
            </a:r>
            <a:r>
              <a:rPr lang="de-DE" sz="1200" b="1" dirty="0">
                <a:solidFill>
                  <a:srgbClr val="048271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Nov,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EA9DF-FD13-B346-C13D-219870B30602}"/>
              </a:ext>
            </a:extLst>
          </p:cNvPr>
          <p:cNvSpPr txBox="1"/>
          <p:nvPr userDrawn="1"/>
        </p:nvSpPr>
        <p:spPr>
          <a:xfrm>
            <a:off x="811161" y="6296844"/>
            <a:ext cx="880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4827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Harnessing EO towards Resilient &amp; Sustainable systems, communities &amp;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4D29C-8CDE-715C-0209-FF440FA19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" y="124035"/>
            <a:ext cx="2297099" cy="80099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36688"/>
            <a:ext cx="11288712" cy="4649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54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DAC12FE-DD13-46FA-EFD7-F0CEC67DCF7C}"/>
              </a:ext>
            </a:extLst>
          </p:cNvPr>
          <p:cNvSpPr/>
          <p:nvPr userDrawn="1"/>
        </p:nvSpPr>
        <p:spPr>
          <a:xfrm>
            <a:off x="0" y="-38100"/>
            <a:ext cx="12192000" cy="1123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CF4BC4-A9E9-690B-B6EE-EEEDA45F057B}"/>
              </a:ext>
            </a:extLst>
          </p:cNvPr>
          <p:cNvSpPr txBox="1"/>
          <p:nvPr userDrawn="1"/>
        </p:nvSpPr>
        <p:spPr>
          <a:xfrm>
            <a:off x="89367" y="6333855"/>
            <a:ext cx="9523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F8B7A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Harnessing EO towards Resilient &amp; Sustainable systems, communities &amp; resources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2A1EB-ED61-D44A-F1DD-BFF5A64B46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" y="124035"/>
            <a:ext cx="2297099" cy="800998"/>
          </a:xfrm>
          <a:prstGeom prst="rect">
            <a:avLst/>
          </a:prstGeom>
        </p:spPr>
      </p:pic>
      <p:sp>
        <p:nvSpPr>
          <p:cNvPr id="7" name="Textfeld 9">
            <a:extLst>
              <a:ext uri="{FF2B5EF4-FFF2-40B4-BE49-F238E27FC236}">
                <a16:creationId xmlns:a16="http://schemas.microsoft.com/office/drawing/2014/main" id="{DCD5DEED-4CAC-DB24-D57E-031C727229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46018" y="6086209"/>
            <a:ext cx="2597126" cy="6107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The 6</a:t>
            </a:r>
            <a:r>
              <a:rPr lang="en-GB" sz="1200" b="1" baseline="30000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th</a:t>
            </a:r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 </a:t>
            </a:r>
            <a:r>
              <a:rPr lang="en-GB" sz="1200" b="1" dirty="0" err="1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AfriGEO</a:t>
            </a:r>
            <a:r>
              <a:rPr lang="en-GB" sz="1200" b="1" dirty="0">
                <a:solidFill>
                  <a:srgbClr val="0961AA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Droid Sans" pitchFamily="34" charset="0"/>
              </a:rPr>
              <a:t> Symposium </a:t>
            </a:r>
          </a:p>
          <a:p>
            <a:pPr marL="514350" indent="-5143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b="1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31</a:t>
            </a:r>
            <a:r>
              <a:rPr lang="de-DE" sz="1200" b="1" baseline="30000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st</a:t>
            </a:r>
            <a:r>
              <a:rPr lang="de-DE" sz="1200" b="1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Oct – 5</a:t>
            </a:r>
            <a:r>
              <a:rPr lang="de-DE" sz="1200" b="1" baseline="30000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th</a:t>
            </a:r>
            <a:r>
              <a:rPr lang="de-DE" sz="1200" b="1" dirty="0">
                <a:solidFill>
                  <a:srgbClr val="0F8B7A"/>
                </a:solidFill>
                <a:latin typeface="Berlin Sans FB Demi" panose="020E0802020502020306" pitchFamily="34" charset="0"/>
                <a:ea typeface="Yu Gothic UI Semibold" panose="020B0700000000000000" pitchFamily="34" charset="-128"/>
                <a:cs typeface="Droid Sans" pitchFamily="34" charset="0"/>
              </a:rPr>
              <a:t> Nov, 2022</a:t>
            </a:r>
          </a:p>
        </p:txBody>
      </p:sp>
    </p:spTree>
    <p:extLst>
      <p:ext uri="{BB962C8B-B14F-4D97-AF65-F5344CB8AC3E}">
        <p14:creationId xmlns:p14="http://schemas.microsoft.com/office/powerpoint/2010/main" val="173459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9197C-70C1-3D13-3DC8-7C542F96A3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AD096-BD91-4C07-942B-3DB517D9FE2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FEA65-8560-25BB-DDF9-1DD4469A6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64656-B353-2C5E-FA62-ED05E0FAC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5BE8-2218-4236-A164-167ACF5C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hijmans@ucdavis.edu" TargetMode="External"/><Relationship Id="rId2" Type="http://schemas.openxmlformats.org/officeDocument/2006/relationships/hyperlink" Target="mailto:bkenduiywo@rcmrd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mailto:mrcarter@ucdavis.ed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eagro/agro" TargetMode="External"/><Relationship Id="rId2" Type="http://schemas.openxmlformats.org/officeDocument/2006/relationships/hyperlink" Target="https://reagro.org/cases/insurance/index.htm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8AE5820-6105-4954-9EA9-142615E718D7}"/>
              </a:ext>
            </a:extLst>
          </p:cNvPr>
          <p:cNvSpPr txBox="1"/>
          <p:nvPr/>
        </p:nvSpPr>
        <p:spPr>
          <a:xfrm>
            <a:off x="191729" y="1467650"/>
            <a:ext cx="11842955" cy="232817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GB" sz="4400" dirty="0">
                <a:latin typeface="Aharoni" panose="02010803020104030203" pitchFamily="2" charset="-79"/>
                <a:cs typeface="Aharoni" panose="02010803020104030203" pitchFamily="2" charset="-79"/>
              </a:rPr>
              <a:t>EARTH OBSERVATION TOOLS TO SUPPORT AGRICULTURE INSURANCE PROGRAM DESIGN &amp; CERTIFICATION</a:t>
            </a:r>
          </a:p>
          <a:p>
            <a:pPr algn="ctr"/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algn="ctr"/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GB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18ACD8-BF03-C7EC-FE06-8E94FB25894B}"/>
              </a:ext>
            </a:extLst>
          </p:cNvPr>
          <p:cNvSpPr txBox="1"/>
          <p:nvPr/>
        </p:nvSpPr>
        <p:spPr>
          <a:xfrm>
            <a:off x="4306500" y="4126498"/>
            <a:ext cx="3578999" cy="1143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Dr. –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Ing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 Benson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Kenduiywo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RCMRD</a:t>
            </a:r>
          </a:p>
          <a:p>
            <a:pPr algn="ctr"/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GB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15305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3ACA0DC-5026-A205-1F70-2A676ECFE1F2}"/>
              </a:ext>
            </a:extLst>
          </p:cNvPr>
          <p:cNvSpPr txBox="1"/>
          <p:nvPr/>
        </p:nvSpPr>
        <p:spPr>
          <a:xfrm>
            <a:off x="215153" y="1874533"/>
            <a:ext cx="759182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baseline="30000" dirty="0">
                <a:latin typeface="Droid Sans" pitchFamily="34" charset="0"/>
                <a:cs typeface="Droid Sans" pitchFamily="34" charset="0"/>
              </a:rPr>
              <a:t>Benson </a:t>
            </a:r>
            <a:r>
              <a:rPr lang="en-GB" sz="4000" b="1" baseline="30000" dirty="0" err="1">
                <a:latin typeface="Droid Sans" pitchFamily="34" charset="0"/>
                <a:cs typeface="Droid Sans" pitchFamily="34" charset="0"/>
              </a:rPr>
              <a:t>Kenduiywo</a:t>
            </a:r>
            <a:r>
              <a:rPr lang="en-GB" sz="4000" b="1" baseline="30000" dirty="0">
                <a:latin typeface="Droid Sans" pitchFamily="34" charset="0"/>
                <a:cs typeface="Droid Sans" pitchFamily="34" charset="0"/>
              </a:rPr>
              <a:t>, </a:t>
            </a:r>
            <a:r>
              <a:rPr lang="en-GB" sz="4000" b="1" baseline="30000" dirty="0" err="1">
                <a:latin typeface="Droid Sans" pitchFamily="34" charset="0"/>
                <a:cs typeface="Droid Sans" pitchFamily="34" charset="0"/>
              </a:rPr>
              <a:t>Micheal</a:t>
            </a:r>
            <a:r>
              <a:rPr lang="en-GB" sz="4000" b="1" baseline="30000" dirty="0">
                <a:latin typeface="Droid Sans" pitchFamily="34" charset="0"/>
                <a:cs typeface="Droid Sans" pitchFamily="34" charset="0"/>
              </a:rPr>
              <a:t> Ross Carter, &amp; Robert </a:t>
            </a:r>
            <a:r>
              <a:rPr lang="en-GB" sz="4000" b="1" baseline="30000" dirty="0" err="1">
                <a:latin typeface="Droid Sans" pitchFamily="34" charset="0"/>
                <a:cs typeface="Droid Sans" pitchFamily="34" charset="0"/>
              </a:rPr>
              <a:t>Hijmans</a:t>
            </a:r>
            <a:r>
              <a:rPr lang="en-GB" sz="4000" b="1" baseline="30000" dirty="0">
                <a:latin typeface="Droid Sans" pitchFamily="34" charset="0"/>
                <a:cs typeface="Droid Sans" pitchFamily="34" charset="0"/>
              </a:rPr>
              <a:t> </a:t>
            </a:r>
            <a:endParaRPr lang="en-GB" sz="3200" b="1" baseline="30000" dirty="0">
              <a:latin typeface="Droid Sans" pitchFamily="34" charset="0"/>
              <a:cs typeface="Droid Sans" pitchFamily="34" charset="0"/>
            </a:endParaRPr>
          </a:p>
          <a:p>
            <a:pPr marL="514350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>
                <a:latin typeface="Droid Sans" pitchFamily="34" charset="0"/>
                <a:cs typeface="Droid Sans" pitchFamily="34" charset="0"/>
              </a:rPr>
              <a:t>Co-Author</a:t>
            </a:r>
            <a:r>
              <a:rPr lang="en-GB" sz="2800" b="1" baseline="30000" dirty="0">
                <a:latin typeface="Droid Sans" pitchFamily="34" charset="0"/>
                <a:cs typeface="Droid Sans" pitchFamily="34" charset="0"/>
              </a:rPr>
              <a:t>2</a:t>
            </a:r>
            <a:endParaRPr lang="en-GB" sz="2800" b="1" dirty="0">
              <a:latin typeface="Droid Sans" pitchFamily="34" charset="0"/>
              <a:cs typeface="Droid Sans" pitchFamily="34" charset="0"/>
            </a:endParaRPr>
          </a:p>
          <a:p>
            <a:pPr marL="514350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latin typeface="Droid Sans" pitchFamily="34" charset="0"/>
                <a:cs typeface="Droid Sans" pitchFamily="34" charset="0"/>
              </a:rPr>
              <a:t>(1) RCMRD SERVIR E&amp;SA, Kenya.</a:t>
            </a:r>
          </a:p>
          <a:p>
            <a:pPr marL="514350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latin typeface="Droid Sans" pitchFamily="34" charset="0"/>
                <a:cs typeface="Droid Sans" pitchFamily="34" charset="0"/>
              </a:rPr>
              <a:t>(2) University of California Davis, USA.</a:t>
            </a:r>
          </a:p>
          <a:p>
            <a:pPr marL="514350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latin typeface="Droid Sans" pitchFamily="34" charset="0"/>
                <a:cs typeface="Droid Sans" pitchFamily="34" charset="0"/>
              </a:rPr>
              <a:t>Contacts: </a:t>
            </a:r>
            <a:r>
              <a:rPr lang="en-GB" b="1" dirty="0">
                <a:latin typeface="Droid Sans" pitchFamily="34" charset="0"/>
                <a:cs typeface="Droid Sans" pitchFamily="34" charset="0"/>
                <a:hlinkClick r:id="rId2"/>
              </a:rPr>
              <a:t>bkenduiywo@rcmrd.org</a:t>
            </a:r>
            <a:r>
              <a:rPr lang="en-GB" b="1" dirty="0">
                <a:latin typeface="Droid Sans" pitchFamily="34" charset="0"/>
                <a:cs typeface="Droid Sans" pitchFamily="34" charset="0"/>
              </a:rPr>
              <a:t>, </a:t>
            </a:r>
            <a:r>
              <a:rPr lang="en-GB" b="1" dirty="0">
                <a:latin typeface="Droid Sans" pitchFamily="34" charset="0"/>
                <a:cs typeface="Droid Sans" pitchFamily="34" charset="0"/>
                <a:hlinkClick r:id="rId3"/>
              </a:rPr>
              <a:t>rhijmans@ucdavis.edu</a:t>
            </a:r>
            <a:r>
              <a:rPr lang="en-GB" b="1" dirty="0">
                <a:latin typeface="Droid Sans" pitchFamily="34" charset="0"/>
                <a:cs typeface="Droid Sans" pitchFamily="34" charset="0"/>
              </a:rPr>
              <a:t>, and </a:t>
            </a:r>
            <a:r>
              <a:rPr lang="en-GB" b="1" dirty="0">
                <a:latin typeface="Droid Sans" pitchFamily="34" charset="0"/>
                <a:cs typeface="Droid Sans" pitchFamily="34" charset="0"/>
                <a:hlinkClick r:id="rId4"/>
              </a:rPr>
              <a:t>mrcarter@ucdavis.edu</a:t>
            </a:r>
            <a:r>
              <a:rPr lang="en-GB" b="1" dirty="0">
                <a:latin typeface="Droid Sans" pitchFamily="34" charset="0"/>
                <a:cs typeface="Droid Sans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416374-6B5B-F980-72A5-FAA2DE58BD54}"/>
              </a:ext>
            </a:extLst>
          </p:cNvPr>
          <p:cNvSpPr txBox="1"/>
          <p:nvPr/>
        </p:nvSpPr>
        <p:spPr>
          <a:xfrm>
            <a:off x="3889093" y="340242"/>
            <a:ext cx="5212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166" y="3849589"/>
            <a:ext cx="3977768" cy="688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8376" y="2089390"/>
            <a:ext cx="3884558" cy="143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36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64EE9A-B53C-A03C-39AD-AD96330EB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285"/>
            <a:ext cx="12192000" cy="9687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37C3A0-A4A6-C39F-9964-D2ED8D6D2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334" y="1197632"/>
            <a:ext cx="5614840" cy="453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00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415A22-1EC8-5C32-2DE4-89336516E71E}"/>
              </a:ext>
            </a:extLst>
          </p:cNvPr>
          <p:cNvSpPr txBox="1"/>
          <p:nvPr/>
        </p:nvSpPr>
        <p:spPr>
          <a:xfrm>
            <a:off x="4000938" y="280888"/>
            <a:ext cx="5266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961AA"/>
                </a:solidFill>
                <a:cs typeface="Arial" panose="020B0604020202020204" pitchFamily="34" charset="0"/>
              </a:rPr>
              <a:t>Background</a:t>
            </a:r>
            <a:endParaRPr lang="en-GB" sz="3200" dirty="0">
              <a:solidFill>
                <a:srgbClr val="0961AA"/>
              </a:solidFill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53160" y="1336797"/>
            <a:ext cx="4091620" cy="2539676"/>
          </a:xfrm>
        </p:spPr>
        <p:txBody>
          <a:bodyPr/>
          <a:lstStyle/>
          <a:p>
            <a:r>
              <a:rPr lang="en-GB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Africa’s population is projected to reach 2B by 2030 &amp; 4.5B by 2100.</a:t>
            </a:r>
          </a:p>
          <a:p>
            <a:r>
              <a:rPr lang="en-GB" sz="2000" dirty="0">
                <a:solidFill>
                  <a:schemeClr val="dk1"/>
                </a:solidFill>
                <a:cs typeface="Calibri"/>
                <a:sym typeface="Calibri"/>
              </a:rPr>
              <a:t>Demand for food will increase.</a:t>
            </a:r>
          </a:p>
          <a:p>
            <a:r>
              <a:rPr lang="en-GB" sz="2000" dirty="0"/>
              <a:t>Investments required to end hunger global by 2030 is US$265B a year.</a:t>
            </a:r>
          </a:p>
          <a:p>
            <a:r>
              <a:rPr lang="en-GB" sz="2000" dirty="0">
                <a:solidFill>
                  <a:srgbClr val="0F8B7A"/>
                </a:solidFill>
              </a:rPr>
              <a:t>Agriculture index insurance is one tool.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780" y="1088112"/>
            <a:ext cx="7670362" cy="34147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3111" y="4601157"/>
            <a:ext cx="117048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F8B7A"/>
                </a:solidFill>
              </a:rPr>
              <a:t>Index insurance: </a:t>
            </a:r>
            <a:r>
              <a:rPr lang="en-GB" sz="2000" dirty="0"/>
              <a:t>quantifies compensation using  EO proxy measures (e.g. NDVI, average zone yields </a:t>
            </a:r>
            <a:r>
              <a:rPr lang="en-GB" sz="2000" dirty="0" err="1"/>
              <a:t>etc</a:t>
            </a:r>
            <a:r>
              <a:rPr lang="en-GB" sz="2000" dirty="0"/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Cuts costs (no assessor required, low admin costs)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Eliminates </a:t>
            </a:r>
            <a:r>
              <a:rPr lang="en-GB" sz="2000" b="1" dirty="0">
                <a:solidFill>
                  <a:srgbClr val="0F8B7A"/>
                </a:solidFill>
              </a:rPr>
              <a:t>moral hazard </a:t>
            </a:r>
            <a:r>
              <a:rPr lang="en-GB" sz="2000" dirty="0"/>
              <a:t>(the incentive of farmers to report losses to get a </a:t>
            </a:r>
            <a:r>
              <a:rPr lang="en-GB" sz="2000" dirty="0" err="1"/>
              <a:t>payout</a:t>
            </a:r>
            <a:r>
              <a:rPr lang="en-GB" sz="20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F8B7A"/>
                </a:solidFill>
              </a:rPr>
              <a:t>Adverse</a:t>
            </a:r>
            <a:r>
              <a:rPr lang="en-GB" sz="2000" dirty="0"/>
              <a:t> selection (risk of insuring high risk farmers)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However, index insurance suffers from </a:t>
            </a:r>
            <a:r>
              <a:rPr lang="en-GB" sz="2000" b="1" dirty="0">
                <a:solidFill>
                  <a:srgbClr val="0F8B7A"/>
                </a:solidFill>
              </a:rPr>
              <a:t>basis risk</a:t>
            </a:r>
            <a:r>
              <a:rPr lang="en-GB" sz="2000" dirty="0"/>
              <a:t>: Quality checks needed.</a:t>
            </a:r>
          </a:p>
        </p:txBody>
      </p:sp>
    </p:spTree>
    <p:extLst>
      <p:ext uri="{BB962C8B-B14F-4D97-AF65-F5344CB8AC3E}">
        <p14:creationId xmlns:p14="http://schemas.microsoft.com/office/powerpoint/2010/main" val="972474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0EE261-B9C0-94BC-0748-7C1214F1C35C}"/>
              </a:ext>
            </a:extLst>
          </p:cNvPr>
          <p:cNvSpPr txBox="1"/>
          <p:nvPr/>
        </p:nvSpPr>
        <p:spPr>
          <a:xfrm>
            <a:off x="3153028" y="273769"/>
            <a:ext cx="656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insure or not?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690960" y="1032389"/>
            <a:ext cx="6501039" cy="17698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F8B7A"/>
                </a:solidFill>
              </a:rPr>
              <a:t>Good index </a:t>
            </a:r>
            <a:r>
              <a:rPr lang="en-GB" sz="2000" dirty="0"/>
              <a:t>insurance shields farmers &amp; boosts production.</a:t>
            </a:r>
          </a:p>
          <a:p>
            <a:r>
              <a:rPr lang="en-GB" sz="2000" dirty="0"/>
              <a:t>Allow Governments to invest in products that </a:t>
            </a:r>
            <a:r>
              <a:rPr lang="en-GB" sz="2000" dirty="0">
                <a:solidFill>
                  <a:srgbClr val="0F8B7A"/>
                </a:solidFill>
              </a:rPr>
              <a:t>accelerate </a:t>
            </a:r>
            <a:r>
              <a:rPr lang="en-GB" sz="2000" dirty="0"/>
              <a:t>&amp; protect </a:t>
            </a:r>
            <a:r>
              <a:rPr lang="en-GB" sz="2000" dirty="0">
                <a:solidFill>
                  <a:srgbClr val="0F8B7A"/>
                </a:solidFill>
              </a:rPr>
              <a:t>economic growth</a:t>
            </a:r>
            <a:r>
              <a:rPr lang="en-GB" sz="2000" dirty="0"/>
              <a:t>.</a:t>
            </a:r>
          </a:p>
          <a:p>
            <a:r>
              <a:rPr lang="en-GB" sz="2000" b="1" dirty="0">
                <a:solidFill>
                  <a:srgbClr val="0F8B7A"/>
                </a:solidFill>
              </a:rPr>
              <a:t>Certification</a:t>
            </a:r>
            <a:r>
              <a:rPr lang="en-GB" sz="2000" dirty="0"/>
              <a:t> is key to ensure contracts meets famers &amp; insurer’s welfare.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68" y="1147142"/>
            <a:ext cx="5586292" cy="5022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757" y="2697701"/>
            <a:ext cx="6317499" cy="36164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3" y="1054789"/>
            <a:ext cx="4623624" cy="540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0B9388-F3B9-8140-F38B-25405F682771}"/>
              </a:ext>
            </a:extLst>
          </p:cNvPr>
          <p:cNvSpPr txBox="1"/>
          <p:nvPr/>
        </p:nvSpPr>
        <p:spPr>
          <a:xfrm>
            <a:off x="1971041" y="83595"/>
            <a:ext cx="1022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Quality Standard (MQS)</a:t>
            </a:r>
            <a:endParaRPr lang="en-GB" sz="2800" dirty="0">
              <a:solidFill>
                <a:srgbClr val="0961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174062" y="1587204"/>
            <a:ext cx="4887672" cy="46138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We introduce a </a:t>
            </a:r>
            <a:r>
              <a:rPr lang="en-GB" sz="2000" dirty="0">
                <a:solidFill>
                  <a:srgbClr val="0F8B7A"/>
                </a:solidFill>
                <a:ea typeface="Calibri"/>
                <a:cs typeface="Calibri"/>
                <a:sym typeface="Calibri"/>
              </a:rPr>
              <a:t>Relative Insurance Benefit (RIB)</a:t>
            </a:r>
            <a:r>
              <a:rPr lang="en-GB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tool to help certify contracts.</a:t>
            </a:r>
          </a:p>
          <a:p>
            <a:r>
              <a:rPr lang="en-GB" sz="2000" dirty="0">
                <a:solidFill>
                  <a:schemeClr val="dk1"/>
                </a:solidFill>
                <a:cs typeface="Calibri"/>
                <a:sym typeface="Calibri"/>
              </a:rPr>
              <a:t>The RIB measures ranges between 0 – 1.</a:t>
            </a:r>
          </a:p>
          <a:p>
            <a:r>
              <a:rPr lang="en-GB" sz="2000" dirty="0">
                <a:solidFill>
                  <a:schemeClr val="dk1"/>
                </a:solidFill>
                <a:cs typeface="Calibri"/>
              </a:rPr>
              <a:t>It expresses the </a:t>
            </a:r>
            <a:r>
              <a:rPr lang="en-GB" sz="2000" dirty="0">
                <a:solidFill>
                  <a:srgbClr val="0F8B7A"/>
                </a:solidFill>
                <a:cs typeface="Calibri"/>
              </a:rPr>
              <a:t>welfare benefits </a:t>
            </a:r>
            <a:r>
              <a:rPr lang="en-GB" sz="2000" dirty="0">
                <a:solidFill>
                  <a:schemeClr val="dk1"/>
                </a:solidFill>
                <a:cs typeface="Calibri"/>
              </a:rPr>
              <a:t>of an insurance contract relative to a hypothetical contract that uses a perfect index without error (RIB=1). </a:t>
            </a:r>
            <a:endParaRPr lang="en-GB" sz="2000" dirty="0">
              <a:solidFill>
                <a:schemeClr val="dk1"/>
              </a:solidFill>
              <a:cs typeface="Calibri"/>
              <a:sym typeface="Calibri"/>
            </a:endParaRPr>
          </a:p>
          <a:p>
            <a:r>
              <a:rPr lang="en-GB" sz="2000" dirty="0">
                <a:solidFill>
                  <a:schemeClr val="dk1"/>
                </a:solidFill>
                <a:cs typeface="Calibri"/>
              </a:rPr>
              <a:t>It builds on a </a:t>
            </a:r>
            <a:r>
              <a:rPr lang="en-GB" sz="2000" dirty="0">
                <a:solidFill>
                  <a:srgbClr val="0F8B7A"/>
                </a:solidFill>
                <a:cs typeface="Calibri"/>
              </a:rPr>
              <a:t>simple economic framework </a:t>
            </a:r>
            <a:r>
              <a:rPr lang="en-GB" sz="2000" dirty="0">
                <a:solidFill>
                  <a:schemeClr val="dk1"/>
                </a:solidFill>
                <a:cs typeface="Calibri"/>
              </a:rPr>
              <a:t>that allows evaluation of insurance programs benefit.</a:t>
            </a:r>
          </a:p>
          <a:p>
            <a:r>
              <a:rPr lang="en-GB" sz="2000" dirty="0">
                <a:solidFill>
                  <a:schemeClr val="dk1"/>
                </a:solidFill>
                <a:cs typeface="Calibri"/>
              </a:rPr>
              <a:t>For instance, derived benefit from an EO index </a:t>
            </a:r>
            <a:r>
              <a:rPr lang="en-GB" sz="2000" dirty="0" err="1">
                <a:solidFill>
                  <a:schemeClr val="dk1"/>
                </a:solidFill>
                <a:cs typeface="Calibri"/>
              </a:rPr>
              <a:t>payouts</a:t>
            </a:r>
            <a:r>
              <a:rPr lang="en-GB" sz="2000" dirty="0">
                <a:solidFill>
                  <a:schemeClr val="dk1"/>
                </a:solidFill>
                <a:cs typeface="Calibri"/>
              </a:rPr>
              <a:t> can be compare to real observed incomes during those events.</a:t>
            </a:r>
          </a:p>
          <a:p>
            <a:r>
              <a:rPr lang="en-GB" sz="2000" dirty="0">
                <a:solidFill>
                  <a:schemeClr val="dk1"/>
                </a:solidFill>
                <a:cs typeface="Calibri"/>
              </a:rPr>
              <a:t>Different models can be used.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734" y="1241007"/>
            <a:ext cx="7006931" cy="395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2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0B9388-F3B9-8140-F38B-25405F682771}"/>
              </a:ext>
            </a:extLst>
          </p:cNvPr>
          <p:cNvSpPr txBox="1"/>
          <p:nvPr/>
        </p:nvSpPr>
        <p:spPr>
          <a:xfrm>
            <a:off x="1971041" y="83595"/>
            <a:ext cx="1022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EO data useful for: Agriculture monitoring</a:t>
            </a:r>
            <a:endParaRPr lang="en-GB" sz="2800" dirty="0">
              <a:solidFill>
                <a:srgbClr val="0961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14425" y="2268198"/>
            <a:ext cx="3258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Source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Benami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et al (2021)</a:t>
            </a:r>
          </a:p>
          <a:p>
            <a:pPr marL="742950" lvl="1" indent="-285750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SIF: Solar Induced Florence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86" t="4381" r="-1115" b="-125"/>
          <a:stretch/>
        </p:blipFill>
        <p:spPr>
          <a:xfrm>
            <a:off x="1139588" y="1091818"/>
            <a:ext cx="7174837" cy="532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8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7E37DE-ED26-6B04-0914-14569A099CD2}"/>
              </a:ext>
            </a:extLst>
          </p:cNvPr>
          <p:cNvSpPr txBox="1"/>
          <p:nvPr/>
        </p:nvSpPr>
        <p:spPr>
          <a:xfrm>
            <a:off x="3378188" y="185195"/>
            <a:ext cx="656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endParaRPr lang="en-GB" sz="2800" dirty="0">
              <a:solidFill>
                <a:srgbClr val="0961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467;p22">
            <a:extLst>
              <a:ext uri="{FF2B5EF4-FFF2-40B4-BE49-F238E27FC236}">
                <a16:creationId xmlns:a16="http://schemas.microsoft.com/office/drawing/2014/main" id="{6B09B68B-27EA-2DD0-D9D5-E362720B0B30}"/>
              </a:ext>
            </a:extLst>
          </p:cNvPr>
          <p:cNvSpPr txBox="1">
            <a:spLocks/>
          </p:cNvSpPr>
          <p:nvPr/>
        </p:nvSpPr>
        <p:spPr>
          <a:xfrm>
            <a:off x="163772" y="1166884"/>
            <a:ext cx="5752531" cy="503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80000"/>
              </a:lnSpc>
              <a:spcBef>
                <a:spcPts val="500"/>
              </a:spcBef>
              <a:buSzPts val="1400"/>
            </a:pPr>
            <a:r>
              <a:rPr lang="en-GB" sz="2000" dirty="0">
                <a:solidFill>
                  <a:srgbClr val="0F8B7A"/>
                </a:solidFill>
                <a:cs typeface="Calibri" panose="020F0502020204030204" pitchFamily="34" charset="0"/>
              </a:rPr>
              <a:t>Sample Contract: </a:t>
            </a:r>
            <a:r>
              <a:rPr lang="en-GB" sz="2000" dirty="0">
                <a:cs typeface="Calibri" panose="020F0502020204030204" pitchFamily="34" charset="0"/>
              </a:rPr>
              <a:t>Quality of a hypothetical index insurance contract based on the segmented (</a:t>
            </a:r>
            <a:r>
              <a:rPr lang="en-GB" sz="2000" dirty="0" err="1">
                <a:cs typeface="Calibri" panose="020F0502020204030204" pitchFamily="34" charset="0"/>
              </a:rPr>
              <a:t>sm</a:t>
            </a:r>
            <a:r>
              <a:rPr lang="en-GB" sz="2000" dirty="0">
                <a:cs typeface="Calibri" panose="020F0502020204030204" pitchFamily="34" charset="0"/>
              </a:rPr>
              <a:t>) regression model with LMD data (R2 of 0.47 and RIB of 0.5) for 8 years and 15 sub-locations in </a:t>
            </a:r>
            <a:r>
              <a:rPr lang="en-GB" sz="2000" dirty="0" err="1">
                <a:cs typeface="Calibri" panose="020F0502020204030204" pitchFamily="34" charset="0"/>
              </a:rPr>
              <a:t>Marsabit</a:t>
            </a:r>
            <a:r>
              <a:rPr lang="en-GB" sz="2000" dirty="0">
                <a:cs typeface="Calibri" panose="020F0502020204030204" pitchFamily="34" charset="0"/>
              </a:rPr>
              <a:t>, Kenya (points). 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SzPts val="1400"/>
              <a:buNone/>
            </a:pPr>
            <a:endParaRPr lang="en-GB" sz="2000" dirty="0">
              <a:cs typeface="Calibri" panose="020F0502020204030204" pitchFamily="34" charset="0"/>
            </a:endParaRPr>
          </a:p>
          <a:p>
            <a:pPr lvl="1">
              <a:lnSpc>
                <a:spcPct val="80000"/>
              </a:lnSpc>
              <a:buSzPts val="1400"/>
            </a:pPr>
            <a:r>
              <a:rPr lang="en-GB" sz="2000" dirty="0">
                <a:solidFill>
                  <a:srgbClr val="0F8B7A"/>
                </a:solidFill>
                <a:cs typeface="Calibri" panose="020F0502020204030204" pitchFamily="34" charset="0"/>
              </a:rPr>
              <a:t>True Negatives</a:t>
            </a:r>
            <a:r>
              <a:rPr lang="en-GB" sz="2000" dirty="0">
                <a:cs typeface="Calibri" panose="020F0502020204030204" pitchFamily="34" charset="0"/>
              </a:rPr>
              <a:t>: No payment due and none paid;</a:t>
            </a:r>
          </a:p>
          <a:p>
            <a:pPr lvl="1"/>
            <a:r>
              <a:rPr lang="en-GB" sz="2000" dirty="0">
                <a:solidFill>
                  <a:srgbClr val="0F8B7A"/>
                </a:solidFill>
                <a:cs typeface="Calibri" panose="020F0502020204030204" pitchFamily="34" charset="0"/>
              </a:rPr>
              <a:t>Severe False Negatives</a:t>
            </a:r>
            <a:r>
              <a:rPr lang="en-GB" sz="2000" dirty="0">
                <a:cs typeface="Calibri" panose="020F0502020204030204" pitchFamily="34" charset="0"/>
              </a:rPr>
              <a:t>: contract underpays by more than 30%;</a:t>
            </a:r>
          </a:p>
          <a:p>
            <a:pPr marL="742950" lvl="1" indent="-285750"/>
            <a:r>
              <a:rPr lang="en-GB" sz="2000" dirty="0">
                <a:solidFill>
                  <a:srgbClr val="0F8B7A"/>
                </a:solidFill>
                <a:cs typeface="Calibri" panose="020F0502020204030204" pitchFamily="34" charset="0"/>
              </a:rPr>
              <a:t>Intermediate False Negatives</a:t>
            </a:r>
            <a:r>
              <a:rPr lang="en-GB" sz="2000" dirty="0">
                <a:cs typeface="Calibri" panose="020F0502020204030204" pitchFamily="34" charset="0"/>
              </a:rPr>
              <a:t>: contract underpays between 10% and 30%; </a:t>
            </a:r>
          </a:p>
          <a:p>
            <a:pPr marL="742950" lvl="1" indent="-285750"/>
            <a:r>
              <a:rPr lang="en-GB" sz="2000" dirty="0">
                <a:solidFill>
                  <a:srgbClr val="0F8B7A"/>
                </a:solidFill>
                <a:cs typeface="Calibri" panose="020F0502020204030204" pitchFamily="34" charset="0"/>
              </a:rPr>
              <a:t>Small False Negative</a:t>
            </a:r>
            <a:r>
              <a:rPr lang="en-GB" sz="2000" dirty="0">
                <a:cs typeface="Calibri" panose="020F0502020204030204" pitchFamily="34" charset="0"/>
              </a:rPr>
              <a:t>: contract underpays less than 10%,</a:t>
            </a:r>
          </a:p>
          <a:p>
            <a:pPr marL="742950" lvl="1" indent="-285750"/>
            <a:r>
              <a:rPr lang="en-GB" sz="2000" dirty="0">
                <a:cs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0F8B7A"/>
                </a:solidFill>
                <a:cs typeface="Calibri" panose="020F0502020204030204" pitchFamily="34" charset="0"/>
              </a:rPr>
              <a:t>False Positives</a:t>
            </a:r>
            <a:r>
              <a:rPr lang="en-GB" sz="2000" dirty="0">
                <a:cs typeface="Calibri" panose="020F0502020204030204" pitchFamily="34" charset="0"/>
              </a:rPr>
              <a:t>: contract overpays.</a:t>
            </a:r>
          </a:p>
          <a:p>
            <a:pPr>
              <a:lnSpc>
                <a:spcPct val="80000"/>
              </a:lnSpc>
              <a:spcBef>
                <a:spcPts val="500"/>
              </a:spcBef>
              <a:buSzPts val="1400"/>
            </a:pPr>
            <a:endParaRPr lang="en-GB" sz="1800" dirty="0"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SzPts val="1400"/>
            </a:pPr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816" y="1099168"/>
            <a:ext cx="4710737" cy="498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70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9332C0-D0F3-B442-9094-C58A4AC81CBD}"/>
              </a:ext>
            </a:extLst>
          </p:cNvPr>
          <p:cNvSpPr txBox="1"/>
          <p:nvPr/>
        </p:nvSpPr>
        <p:spPr>
          <a:xfrm>
            <a:off x="3378188" y="185195"/>
            <a:ext cx="656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212076" y="1129085"/>
            <a:ext cx="2850053" cy="418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cs typeface="Calibri"/>
              </a:rPr>
              <a:t>High model quality </a:t>
            </a:r>
            <a:r>
              <a:rPr lang="en-US" sz="2800" dirty="0">
                <a:solidFill>
                  <a:schemeClr val="dk1"/>
                </a:solidFill>
                <a:cs typeface="Calibri"/>
              </a:rPr>
              <a:t>≠ </a:t>
            </a:r>
            <a:r>
              <a:rPr lang="en-US" sz="2000" dirty="0">
                <a:solidFill>
                  <a:schemeClr val="dk1"/>
                </a:solidFill>
                <a:cs typeface="Calibri"/>
              </a:rPr>
              <a:t>high insurance benefit.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F8B7A"/>
                </a:solidFill>
                <a:cs typeface="Calibri"/>
              </a:rPr>
              <a:t>Better welfare </a:t>
            </a:r>
            <a:r>
              <a:rPr lang="en-US" sz="2000" dirty="0">
                <a:solidFill>
                  <a:schemeClr val="dk1"/>
                </a:solidFill>
                <a:cs typeface="Calibri"/>
              </a:rPr>
              <a:t>is determined by a model’s ability to predict well </a:t>
            </a:r>
            <a:r>
              <a:rPr lang="en-US" sz="2000" dirty="0">
                <a:solidFill>
                  <a:srgbClr val="0F8B7A"/>
                </a:solidFill>
                <a:cs typeface="Calibri"/>
              </a:rPr>
              <a:t>worse conditions.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F8B7A"/>
                </a:solidFill>
                <a:cs typeface="Calibri"/>
              </a:rPr>
              <a:t>RIB </a:t>
            </a:r>
            <a:r>
              <a:rPr lang="en-US" sz="2000" dirty="0">
                <a:cs typeface="Calibri"/>
              </a:rPr>
              <a:t>values of up to 0.5 indicates 50% </a:t>
            </a:r>
            <a:r>
              <a:rPr lang="en-US" sz="2000" dirty="0">
                <a:solidFill>
                  <a:srgbClr val="0F8B7A"/>
                </a:solidFill>
                <a:cs typeface="Calibri"/>
              </a:rPr>
              <a:t>insurance benefit.</a:t>
            </a:r>
            <a:endParaRPr lang="en-GB" sz="2000" dirty="0">
              <a:cs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cs typeface="Calibri"/>
              </a:rPr>
              <a:t>There’s still room to improve RS methods to support insurance. </a:t>
            </a:r>
            <a:endParaRPr lang="en-US" sz="2000" dirty="0"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1" y="1129085"/>
            <a:ext cx="9165025" cy="488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37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875563-CA1D-AFB5-28D7-4E86250E3104}"/>
              </a:ext>
            </a:extLst>
          </p:cNvPr>
          <p:cNvSpPr txBox="1"/>
          <p:nvPr/>
        </p:nvSpPr>
        <p:spPr>
          <a:xfrm>
            <a:off x="1233376" y="126599"/>
            <a:ext cx="10827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area/Experiments</a:t>
            </a:r>
            <a:endParaRPr lang="en-GB" sz="2800" dirty="0">
              <a:solidFill>
                <a:srgbClr val="0961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8977" y="1111354"/>
            <a:ext cx="11273051" cy="4675295"/>
            <a:chOff x="0" y="1077236"/>
            <a:chExt cx="11791558" cy="51870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077237"/>
              <a:ext cx="3770362" cy="51393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8196" y="1077237"/>
              <a:ext cx="3858300" cy="51393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t="2939"/>
            <a:stretch/>
          </p:blipFill>
          <p:spPr>
            <a:xfrm>
              <a:off x="7686495" y="1077236"/>
              <a:ext cx="4105063" cy="5187085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348" y="5885113"/>
            <a:ext cx="6886575" cy="4667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34923" y="5949198"/>
            <a:ext cx="29006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Source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Benami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et al (2021)</a:t>
            </a:r>
          </a:p>
        </p:txBody>
      </p:sp>
    </p:spTree>
    <p:extLst>
      <p:ext uri="{BB962C8B-B14F-4D97-AF65-F5344CB8AC3E}">
        <p14:creationId xmlns:p14="http://schemas.microsoft.com/office/powerpoint/2010/main" val="2039784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0A799A-15BA-AC0F-1C08-2953B10E4AA1}"/>
              </a:ext>
            </a:extLst>
          </p:cNvPr>
          <p:cNvSpPr txBox="1"/>
          <p:nvPr/>
        </p:nvSpPr>
        <p:spPr>
          <a:xfrm>
            <a:off x="2623276" y="291521"/>
            <a:ext cx="837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9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Collaborators, Stakeholders and Users</a:t>
            </a:r>
            <a:endParaRPr lang="en-GB" sz="2800" dirty="0">
              <a:solidFill>
                <a:srgbClr val="0961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0222" y="1377113"/>
            <a:ext cx="103326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Government Ministries of Agriculture.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Insurance Companies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RCMRD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Insurance Regulatory Authorities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Resource/Tools: </a:t>
            </a:r>
            <a:r>
              <a:rPr lang="en-GB" sz="2400" dirty="0">
                <a:hlinkClick r:id="rId2"/>
              </a:rPr>
              <a:t>https://reagro.org/cases/insurance/index.html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hlinkClick r:id="rId3"/>
              </a:rPr>
              <a:t>https://github.com/reagro/agro</a:t>
            </a:r>
            <a:r>
              <a:rPr lang="en-GB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tool will enhance use of EO to enhance food security. </a:t>
            </a:r>
          </a:p>
        </p:txBody>
      </p:sp>
    </p:spTree>
    <p:extLst>
      <p:ext uri="{BB962C8B-B14F-4D97-AF65-F5344CB8AC3E}">
        <p14:creationId xmlns:p14="http://schemas.microsoft.com/office/powerpoint/2010/main" val="3161469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5938</TotalTime>
  <Words>551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Yu Gothic UI Semibold</vt:lpstr>
      <vt:lpstr>Aharoni</vt:lpstr>
      <vt:lpstr>AngsanaUPC</vt:lpstr>
      <vt:lpstr>Arial</vt:lpstr>
      <vt:lpstr>Arial Black</vt:lpstr>
      <vt:lpstr>Berlin Sans FB Demi</vt:lpstr>
      <vt:lpstr>Calibri</vt:lpstr>
      <vt:lpstr>Droid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</dc:creator>
  <cp:lastModifiedBy>Admin</cp:lastModifiedBy>
  <cp:revision>75</cp:revision>
  <dcterms:created xsi:type="dcterms:W3CDTF">2022-09-22T09:07:54Z</dcterms:created>
  <dcterms:modified xsi:type="dcterms:W3CDTF">2022-10-31T08:46:39Z</dcterms:modified>
</cp:coreProperties>
</file>